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70" r:id="rId2"/>
    <p:sldId id="771" r:id="rId3"/>
    <p:sldId id="761" r:id="rId4"/>
    <p:sldId id="835" r:id="rId5"/>
    <p:sldId id="692" r:id="rId6"/>
    <p:sldId id="768" r:id="rId7"/>
    <p:sldId id="773" r:id="rId8"/>
    <p:sldId id="837" r:id="rId9"/>
    <p:sldId id="836" r:id="rId10"/>
    <p:sldId id="776" r:id="rId11"/>
    <p:sldId id="774" r:id="rId12"/>
    <p:sldId id="839" r:id="rId13"/>
    <p:sldId id="840" r:id="rId14"/>
    <p:sldId id="778" r:id="rId15"/>
    <p:sldId id="813" r:id="rId16"/>
    <p:sldId id="795" r:id="rId17"/>
    <p:sldId id="817" r:id="rId18"/>
    <p:sldId id="829" r:id="rId19"/>
    <p:sldId id="852" r:id="rId20"/>
    <p:sldId id="819" r:id="rId21"/>
    <p:sldId id="853" r:id="rId22"/>
    <p:sldId id="854" r:id="rId23"/>
    <p:sldId id="823" r:id="rId24"/>
    <p:sldId id="825" r:id="rId25"/>
    <p:sldId id="856" r:id="rId26"/>
    <p:sldId id="857" r:id="rId27"/>
    <p:sldId id="858" r:id="rId28"/>
    <p:sldId id="636" r:id="rId29"/>
    <p:sldId id="786" r:id="rId30"/>
    <p:sldId id="791" r:id="rId31"/>
    <p:sldId id="787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1" r:id="rId43"/>
    <p:sldId id="831" r:id="rId44"/>
    <p:sldId id="830" r:id="rId45"/>
    <p:sldId id="809" r:id="rId46"/>
    <p:sldId id="799" r:id="rId47"/>
  </p:sldIdLst>
  <p:sldSz cx="9906000" cy="6858000" type="A4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5" pos="6158">
          <p15:clr>
            <a:srgbClr val="A4A3A4"/>
          </p15:clr>
        </p15:guide>
        <p15:guide id="6" pos="3120" userDrawn="1">
          <p15:clr>
            <a:srgbClr val="A4A3A4"/>
          </p15:clr>
        </p15:guide>
        <p15:guide id="7" orient="horz" pos="360" userDrawn="1">
          <p15:clr>
            <a:srgbClr val="A4A3A4"/>
          </p15:clr>
        </p15:guide>
        <p15:guide id="9" orient="horz" pos="3725" userDrawn="1">
          <p15:clr>
            <a:srgbClr val="A4A3A4"/>
          </p15:clr>
        </p15:guide>
        <p15:guide id="10" orient="horz" pos="527" userDrawn="1">
          <p15:clr>
            <a:srgbClr val="A4A3A4"/>
          </p15:clr>
        </p15:guide>
        <p15:guide id="12" pos="81" userDrawn="1">
          <p15:clr>
            <a:srgbClr val="A4A3A4"/>
          </p15:clr>
        </p15:guide>
        <p15:guide id="13" orient="horz" pos="696" userDrawn="1">
          <p15:clr>
            <a:srgbClr val="A4A3A4"/>
          </p15:clr>
        </p15:guide>
        <p15:guide id="14" pos="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5">
          <p15:clr>
            <a:srgbClr val="A4A3A4"/>
          </p15:clr>
        </p15:guide>
        <p15:guide id="2" pos="3107">
          <p15:clr>
            <a:srgbClr val="A4A3A4"/>
          </p15:clr>
        </p15:guide>
        <p15:guide id="3" orient="horz" pos="3129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FF33"/>
    <a:srgbClr val="D5EFAA"/>
    <a:srgbClr val="00339A"/>
    <a:srgbClr val="0066CC"/>
    <a:srgbClr val="C0C0C0"/>
    <a:srgbClr val="FF9966"/>
    <a:srgbClr val="FF9900"/>
    <a:srgbClr val="9966FF"/>
    <a:srgbClr val="0066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6237" autoAdjust="0"/>
  </p:normalViewPr>
  <p:slideViewPr>
    <p:cSldViewPr snapToGrid="0">
      <p:cViewPr varScale="1">
        <p:scale>
          <a:sx n="69" d="100"/>
          <a:sy n="69" d="100"/>
        </p:scale>
        <p:origin x="1284" y="48"/>
      </p:cViewPr>
      <p:guideLst>
        <p:guide orient="horz" pos="210"/>
        <p:guide orient="horz" pos="2160"/>
        <p:guide pos="6158"/>
        <p:guide pos="3120"/>
        <p:guide orient="horz" pos="360"/>
        <p:guide orient="horz" pos="3725"/>
        <p:guide orient="horz" pos="527"/>
        <p:guide pos="81"/>
        <p:guide orient="horz" pos="696"/>
        <p:guide pos="262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4074" y="-210"/>
      </p:cViewPr>
      <p:guideLst>
        <p:guide orient="horz" pos="2125"/>
        <p:guide pos="3107"/>
        <p:guide orient="horz" pos="3129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72066" y="325035"/>
            <a:ext cx="2919401" cy="21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Fan Zhang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48327" y="325035"/>
            <a:ext cx="1681716" cy="21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fld id="{2D05B061-EE4C-4181-816F-60B96C748CB4}" type="datetime1">
              <a:rPr lang="en-US" altLang="zh-CN"/>
              <a:pPr>
                <a:defRPr/>
              </a:pPr>
              <a:t>8/10/2018</a:t>
            </a:fld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72068" y="9443963"/>
            <a:ext cx="1610907" cy="30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MathMod 09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20611" y="9443963"/>
            <a:ext cx="1609433" cy="30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fld id="{44B3A6AD-722C-46DB-B8B3-4767173EA5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472062" y="505604"/>
            <a:ext cx="58579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783" tIns="45893" rIns="91783" bIns="45893" anchor="ctr"/>
          <a:lstStyle/>
          <a:p>
            <a:endParaRPr lang="de-DE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>
            <a:off x="470586" y="9435754"/>
            <a:ext cx="585650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783" tIns="45893" rIns="91783" bIns="45893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946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61202" y="321752"/>
            <a:ext cx="2914975" cy="29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811075" eaLnBrk="0" hangingPunct="0">
              <a:spcBef>
                <a:spcPct val="0"/>
              </a:spcBef>
              <a:buClrTx/>
              <a:buFontTx/>
              <a:buNone/>
              <a:defRPr sz="1000">
                <a:cs typeface="+mn-cs"/>
              </a:defRPr>
            </a:lvl1pPr>
          </a:lstStyle>
          <a:p>
            <a:pPr>
              <a:defRPr/>
            </a:pPr>
            <a:r>
              <a:rPr lang="en-US"/>
              <a:t>fan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260354" y="321752"/>
            <a:ext cx="1761375" cy="29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fld id="{74221EFF-C0F3-4410-95F4-58A4207C516B}" type="datetime1">
              <a:rPr lang="en-US" altLang="zh-CN"/>
              <a:pPr>
                <a:defRPr/>
              </a:pPr>
              <a:t>8/10/2018</a:t>
            </a:fld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61202" y="9443963"/>
            <a:ext cx="2914975" cy="30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811075" eaLnBrk="0" hangingPunct="0">
              <a:spcBef>
                <a:spcPct val="0"/>
              </a:spcBef>
              <a:buClrTx/>
              <a:buFontTx/>
              <a:buNone/>
              <a:defRPr sz="1000">
                <a:cs typeface="+mn-cs"/>
              </a:defRPr>
            </a:lvl1pPr>
          </a:lstStyle>
          <a:p>
            <a:pPr>
              <a:defRPr/>
            </a:pPr>
            <a:r>
              <a:rPr lang="en-US"/>
              <a:t>Werk Untertürkheim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83644" y="9442324"/>
            <a:ext cx="1838087" cy="34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1075" eaLnBrk="0" hangingPunct="0">
              <a:defRPr sz="1000">
                <a:cs typeface="+mn-cs"/>
              </a:defRPr>
            </a:lvl1pPr>
          </a:lstStyle>
          <a:p>
            <a:pPr>
              <a:defRPr/>
            </a:pPr>
            <a:fld id="{8911E235-AA05-4F59-8EC8-23B4619EC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1204" y="5257960"/>
            <a:ext cx="5260527" cy="3787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Klicken Sie, um die Formate des Vorlagentextes zu bearbeiten</a:t>
            </a:r>
          </a:p>
          <a:p>
            <a:pPr lvl="1"/>
            <a:r>
              <a:rPr lang="en-US" altLang="zh-CN" noProof="0"/>
              <a:t>Zweite Ebene</a:t>
            </a:r>
          </a:p>
          <a:p>
            <a:pPr lvl="2"/>
            <a:r>
              <a:rPr lang="en-US" altLang="zh-CN" noProof="0"/>
              <a:t>Dritte Ebene</a:t>
            </a:r>
          </a:p>
          <a:p>
            <a:pPr lvl="3"/>
            <a:r>
              <a:rPr lang="en-US" altLang="zh-CN" noProof="0"/>
              <a:t>Vierte Ebene</a:t>
            </a:r>
          </a:p>
          <a:p>
            <a:pPr lvl="4"/>
            <a:r>
              <a:rPr lang="en-US" altLang="zh-CN" noProof="0"/>
              <a:t>Fünfte Ebene</a:t>
            </a:r>
          </a:p>
        </p:txBody>
      </p:sp>
      <p:sp>
        <p:nvSpPr>
          <p:cNvPr id="2458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0725" y="1014413"/>
            <a:ext cx="5357813" cy="370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4" name="Line 9"/>
          <p:cNvSpPr>
            <a:spLocks noChangeShapeType="1"/>
          </p:cNvSpPr>
          <p:nvPr/>
        </p:nvSpPr>
        <p:spPr bwMode="auto">
          <a:xfrm>
            <a:off x="761204" y="515452"/>
            <a:ext cx="526052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783" tIns="45893" rIns="91783" bIns="45893" anchor="ctr"/>
          <a:lstStyle/>
          <a:p>
            <a:endParaRPr lang="de-DE"/>
          </a:p>
        </p:txBody>
      </p:sp>
      <p:sp>
        <p:nvSpPr>
          <p:cNvPr id="24585" name="Line 10"/>
          <p:cNvSpPr>
            <a:spLocks noChangeShapeType="1"/>
          </p:cNvSpPr>
          <p:nvPr/>
        </p:nvSpPr>
        <p:spPr bwMode="auto">
          <a:xfrm>
            <a:off x="761204" y="9435754"/>
            <a:ext cx="526052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783" tIns="45893" rIns="91783" bIns="45893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2883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762000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1588" algn="l" defTabSz="762000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3175" algn="l" defTabSz="762000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4763" algn="l" defTabSz="762000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6350" algn="l" defTabSz="762000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 txBox="1">
            <a:spLocks noGrp="1" noChangeArrowheads="1"/>
          </p:cNvSpPr>
          <p:nvPr/>
        </p:nvSpPr>
        <p:spPr bwMode="auto">
          <a:xfrm>
            <a:off x="4260354" y="321752"/>
            <a:ext cx="1761375" cy="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BA89DE42-73D8-4EB6-A7E9-3567880E7B4D}" type="datetime1">
              <a:rPr lang="en-US" altLang="zh-CN" sz="1000"/>
              <a:pPr algn="r"/>
              <a:t>8/10/2018</a:t>
            </a:fld>
            <a:endParaRPr lang="en-US" altLang="zh-CN" sz="1000" dirty="0"/>
          </a:p>
        </p:txBody>
      </p:sp>
      <p:sp>
        <p:nvSpPr>
          <p:cNvPr id="26627" name="Rectangle 5"/>
          <p:cNvSpPr txBox="1">
            <a:spLocks noGrp="1" noChangeArrowheads="1"/>
          </p:cNvSpPr>
          <p:nvPr/>
        </p:nvSpPr>
        <p:spPr bwMode="auto">
          <a:xfrm>
            <a:off x="4183644" y="9442324"/>
            <a:ext cx="1838087" cy="34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5C120066-EC2B-4589-98D7-50AF69685A5E}" type="slidenum">
              <a:rPr lang="en-US" altLang="zh-CN" sz="1000"/>
              <a:pPr algn="r"/>
              <a:t>2</a:t>
            </a:fld>
            <a:endParaRPr lang="en-US" altLang="zh-CN" sz="1000" dirty="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9138" y="1057275"/>
            <a:ext cx="5365750" cy="3714750"/>
          </a:xfrm>
          <a:ln/>
        </p:spPr>
      </p:sp>
    </p:spTree>
    <p:extLst>
      <p:ext uri="{BB962C8B-B14F-4D97-AF65-F5344CB8AC3E}">
        <p14:creationId xmlns:p14="http://schemas.microsoft.com/office/powerpoint/2010/main" val="385255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 txBox="1">
            <a:spLocks noGrp="1" noChangeArrowheads="1"/>
          </p:cNvSpPr>
          <p:nvPr/>
        </p:nvSpPr>
        <p:spPr bwMode="auto">
          <a:xfrm>
            <a:off x="4260354" y="321752"/>
            <a:ext cx="1761375" cy="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BA89DE42-73D8-4EB6-A7E9-3567880E7B4D}" type="datetime1">
              <a:rPr lang="en-US" altLang="zh-CN" sz="1000"/>
              <a:pPr algn="r"/>
              <a:t>8/10/2018</a:t>
            </a:fld>
            <a:endParaRPr lang="en-US" altLang="zh-CN" sz="1000" dirty="0"/>
          </a:p>
        </p:txBody>
      </p:sp>
      <p:sp>
        <p:nvSpPr>
          <p:cNvPr id="26627" name="Rectangle 5"/>
          <p:cNvSpPr txBox="1">
            <a:spLocks noGrp="1" noChangeArrowheads="1"/>
          </p:cNvSpPr>
          <p:nvPr/>
        </p:nvSpPr>
        <p:spPr bwMode="auto">
          <a:xfrm>
            <a:off x="4183644" y="9442324"/>
            <a:ext cx="1838087" cy="34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5C120066-EC2B-4589-98D7-50AF69685A5E}" type="slidenum">
              <a:rPr lang="en-US" altLang="zh-CN" sz="1000"/>
              <a:pPr algn="r"/>
              <a:t>3</a:t>
            </a:fld>
            <a:endParaRPr lang="en-US" altLang="zh-CN" sz="1000" dirty="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9138" y="1057275"/>
            <a:ext cx="5365750" cy="3714750"/>
          </a:xfrm>
          <a:ln/>
        </p:spPr>
      </p:sp>
    </p:spTree>
    <p:extLst>
      <p:ext uri="{BB962C8B-B14F-4D97-AF65-F5344CB8AC3E}">
        <p14:creationId xmlns:p14="http://schemas.microsoft.com/office/powerpoint/2010/main" val="383677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1363" y="782638"/>
            <a:ext cx="5314950" cy="367982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68" y="4694897"/>
            <a:ext cx="4986142" cy="44601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07984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7673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 txBox="1">
            <a:spLocks noGrp="1" noChangeArrowheads="1"/>
          </p:cNvSpPr>
          <p:nvPr/>
        </p:nvSpPr>
        <p:spPr bwMode="auto">
          <a:xfrm>
            <a:off x="4260354" y="321752"/>
            <a:ext cx="1761375" cy="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BA89DE42-73D8-4EB6-A7E9-3567880E7B4D}" type="datetime1">
              <a:rPr lang="en-US" altLang="zh-CN" sz="1000"/>
              <a:pPr algn="r"/>
              <a:t>8/10/2018</a:t>
            </a:fld>
            <a:endParaRPr lang="en-US" altLang="zh-CN" sz="1000" dirty="0"/>
          </a:p>
        </p:txBody>
      </p:sp>
      <p:sp>
        <p:nvSpPr>
          <p:cNvPr id="26627" name="Rectangle 5"/>
          <p:cNvSpPr txBox="1">
            <a:spLocks noGrp="1" noChangeArrowheads="1"/>
          </p:cNvSpPr>
          <p:nvPr/>
        </p:nvSpPr>
        <p:spPr bwMode="auto">
          <a:xfrm>
            <a:off x="4183644" y="9442324"/>
            <a:ext cx="1838087" cy="34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08038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/>
            <a:fld id="{5C120066-EC2B-4589-98D7-50AF69685A5E}" type="slidenum">
              <a:rPr lang="en-US" altLang="zh-CN" sz="1000"/>
              <a:pPr algn="r"/>
              <a:t>5</a:t>
            </a:fld>
            <a:endParaRPr lang="en-US" altLang="zh-CN" sz="1000" dirty="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9138" y="1057275"/>
            <a:ext cx="5365750" cy="3714750"/>
          </a:xfrm>
          <a:ln/>
        </p:spPr>
      </p:sp>
    </p:spTree>
    <p:extLst>
      <p:ext uri="{BB962C8B-B14F-4D97-AF65-F5344CB8AC3E}">
        <p14:creationId xmlns:p14="http://schemas.microsoft.com/office/powerpoint/2010/main" val="185335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1"/>
          <p:cNvSpPr>
            <a:spLocks noChangeArrowheads="1"/>
          </p:cNvSpPr>
          <p:nvPr/>
        </p:nvSpPr>
        <p:spPr bwMode="auto">
          <a:xfrm>
            <a:off x="274638" y="184150"/>
            <a:ext cx="9358312" cy="647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/>
            </a:pPr>
            <a:endParaRPr lang="de-DE" altLang="zh-CN">
              <a:ea typeface="SimSun" pitchFamily="2" charset="-122"/>
            </a:endParaRPr>
          </a:p>
        </p:txBody>
      </p:sp>
      <p:sp>
        <p:nvSpPr>
          <p:cNvPr id="3" name="Oval 2078"/>
          <p:cNvSpPr>
            <a:spLocks noChangeArrowheads="1"/>
          </p:cNvSpPr>
          <p:nvPr/>
        </p:nvSpPr>
        <p:spPr bwMode="auto">
          <a:xfrm>
            <a:off x="1501775" y="2652713"/>
            <a:ext cx="3114675" cy="388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/>
            </a:pPr>
            <a:endParaRPr lang="de-DE" altLang="zh-CN" sz="1800">
              <a:ea typeface="SimSun" pitchFamily="2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86413" y="2281470"/>
            <a:ext cx="9732962" cy="229293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600"/>
              </a:spcBef>
              <a:buFont typeface="Verdana" pitchFamily="34" charset="0"/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DESIGN AND FABRICATION OF A GARBAGE SEPARATION AND SORTING SYSTEM.</a:t>
            </a:r>
            <a:r>
              <a:rPr lang="en-US" b="1" dirty="0" smtClean="0"/>
              <a:t>	</a:t>
            </a:r>
            <a:endParaRPr lang="de-DE" dirty="0" smtClean="0"/>
          </a:p>
          <a:p>
            <a:pPr>
              <a:buFont typeface="Verdana" pitchFamily="34" charset="0"/>
              <a:buNone/>
              <a:defRPr/>
            </a:pPr>
            <a:endParaRPr lang="en-US" altLang="zh-CN" sz="2400" b="1" kern="1200" dirty="0" smtClean="0">
              <a:solidFill>
                <a:schemeClr val="tx1"/>
              </a:solidFill>
              <a:latin typeface="Verdana" pitchFamily="34" charset="0"/>
              <a:ea typeface="SimSun" pitchFamily="2" charset="-122"/>
              <a:cs typeface="Arial" charset="0"/>
            </a:endParaRPr>
          </a:p>
          <a:p>
            <a:pPr algn="ctr">
              <a:spcBef>
                <a:spcPts val="600"/>
              </a:spcBef>
              <a:buFont typeface="Verdana" pitchFamily="34" charset="0"/>
              <a:buNone/>
              <a:defRPr/>
            </a:pPr>
            <a:r>
              <a:rPr lang="en-US" b="1" dirty="0"/>
              <a:t>	</a:t>
            </a:r>
            <a:endParaRPr lang="de-DE" dirty="0"/>
          </a:p>
          <a:p>
            <a:pPr>
              <a:buFont typeface="Verdana" pitchFamily="34" charset="0"/>
              <a:buNone/>
              <a:defRPr/>
            </a:pPr>
            <a:endParaRPr lang="en-US" altLang="zh-CN" b="1" dirty="0">
              <a:ea typeface="SimSun" pitchFamily="2" charset="-122"/>
              <a:cs typeface="+mn-cs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2863527" y="3910289"/>
            <a:ext cx="3762103" cy="15234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/>
              <a:t>Emmanuel Kinyanjui</a:t>
            </a:r>
          </a:p>
          <a:p>
            <a:pPr>
              <a:buNone/>
            </a:pPr>
            <a:r>
              <a:rPr lang="en-US" sz="1800" b="1" dirty="0" smtClean="0"/>
              <a:t>Dennis Chang’ach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None/>
              <a:tabLst/>
              <a:defRPr/>
            </a:pPr>
            <a:r>
              <a:rPr lang="en-US" sz="1800" b="1" dirty="0" smtClean="0"/>
              <a:t>Antony Kariuki</a:t>
            </a:r>
          </a:p>
          <a:p>
            <a:pPr>
              <a:buNone/>
            </a:pPr>
            <a:r>
              <a:rPr lang="en-US" sz="1800" b="1" dirty="0" smtClean="0"/>
              <a:t>  </a:t>
            </a:r>
            <a:endParaRPr lang="en-US" sz="1800" b="1" dirty="0"/>
          </a:p>
        </p:txBody>
      </p:sp>
      <p:sp>
        <p:nvSpPr>
          <p:cNvPr id="17" name="Rounded Rectangle 11"/>
          <p:cNvSpPr/>
          <p:nvPr userDrawn="1"/>
        </p:nvSpPr>
        <p:spPr>
          <a:xfrm>
            <a:off x="0" y="-5326"/>
            <a:ext cx="9906000" cy="2025502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hidden">
          <a:xfrm>
            <a:off x="0" y="522797"/>
            <a:ext cx="9906000" cy="1809049"/>
            <a:chOff x="-3905251" y="4294188"/>
            <a:chExt cx="13401519" cy="1892300"/>
          </a:xfrm>
        </p:grpSpPr>
        <p:sp>
          <p:nvSpPr>
            <p:cNvPr id="19" name="Freeform 14"/>
            <p:cNvSpPr>
              <a:spLocks/>
            </p:cNvSpPr>
            <p:nvPr/>
          </p:nvSpPr>
          <p:spPr bwMode="hidden">
            <a:xfrm>
              <a:off x="4810125" y="4500563"/>
              <a:ext cx="4510033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3" name="Freeform 10"/>
            <p:cNvSpPr>
              <a:spLocks/>
            </p:cNvSpPr>
            <p:nvPr/>
          </p:nvSpPr>
          <p:spPr bwMode="hidden">
            <a:xfrm>
              <a:off x="-3905251" y="4294188"/>
              <a:ext cx="1340151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9"/>
          <p:cNvSpPr>
            <a:spLocks/>
          </p:cNvSpPr>
          <p:nvPr userDrawn="1"/>
        </p:nvSpPr>
        <p:spPr bwMode="auto">
          <a:xfrm flipV="1">
            <a:off x="-9526" y="5816600"/>
            <a:ext cx="9915526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Freeform 10"/>
          <p:cNvSpPr>
            <a:spLocks/>
          </p:cNvSpPr>
          <p:nvPr userDrawn="1"/>
        </p:nvSpPr>
        <p:spPr bwMode="auto">
          <a:xfrm flipV="1">
            <a:off x="4232636" y="6251944"/>
            <a:ext cx="5673363" cy="61046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 userDrawn="1"/>
        </p:nvSpPr>
        <p:spPr bwMode="auto">
          <a:xfrm>
            <a:off x="3213054" y="3240387"/>
            <a:ext cx="3762103" cy="6924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/>
              <a:t>FYP 14-18</a:t>
            </a:r>
          </a:p>
          <a:p>
            <a:pPr>
              <a:buNone/>
            </a:pPr>
            <a:r>
              <a:rPr lang="en-US" sz="1800" b="1" dirty="0" smtClean="0"/>
              <a:t>  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3132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74638" y="184150"/>
            <a:ext cx="9358312" cy="647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/>
            </a:pPr>
            <a:endParaRPr lang="de-DE" altLang="zh-CN">
              <a:ea typeface="SimSun" pitchFamily="2" charset="-122"/>
            </a:endParaRPr>
          </a:p>
        </p:txBody>
      </p:sp>
      <p:sp>
        <p:nvSpPr>
          <p:cNvPr id="3" name="Line 111"/>
          <p:cNvSpPr>
            <a:spLocks noChangeAspect="1" noChangeShapeType="1"/>
          </p:cNvSpPr>
          <p:nvPr/>
        </p:nvSpPr>
        <p:spPr bwMode="auto">
          <a:xfrm>
            <a:off x="125413" y="6102828"/>
            <a:ext cx="9650412" cy="0"/>
          </a:xfrm>
          <a:prstGeom prst="line">
            <a:avLst/>
          </a:prstGeom>
          <a:ln w="25400">
            <a:gradFill>
              <a:gsLst>
                <a:gs pos="0">
                  <a:srgbClr val="99FF33"/>
                </a:gs>
                <a:gs pos="15000">
                  <a:schemeClr val="bg2">
                    <a:lumMod val="75000"/>
                  </a:schemeClr>
                </a:gs>
                <a:gs pos="66000">
                  <a:schemeClr val="tx2">
                    <a:lumMod val="60000"/>
                    <a:lumOff val="4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</a:gradFill>
            <a:headEnd type="none" w="sm" len="sm"/>
            <a:tailEnd type="none" w="sm" len="sm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5" name="Rectangle 115"/>
          <p:cNvSpPr>
            <a:spLocks noChangeArrowheads="1"/>
          </p:cNvSpPr>
          <p:nvPr/>
        </p:nvSpPr>
        <p:spPr bwMode="auto">
          <a:xfrm>
            <a:off x="9278938" y="6171150"/>
            <a:ext cx="49688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 defTabSz="793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793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793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793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793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r">
              <a:defRPr/>
            </a:pPr>
            <a:fld id="{0443F9DF-9A8B-44C7-A84E-890F1FC53F6B}" type="slidenum">
              <a:rPr lang="de-DE" altLang="de-DE" sz="1200" smtClean="0"/>
              <a:pPr algn="r">
                <a:defRPr/>
              </a:pPr>
              <a:t>‹#›</a:t>
            </a:fld>
            <a:r>
              <a:rPr lang="en-GB" altLang="de-DE" sz="1200" dirty="0"/>
              <a:t> </a:t>
            </a:r>
          </a:p>
        </p:txBody>
      </p:sp>
      <p:sp>
        <p:nvSpPr>
          <p:cNvPr id="7" name="Line 124"/>
          <p:cNvSpPr>
            <a:spLocks noChangeShapeType="1"/>
          </p:cNvSpPr>
          <p:nvPr userDrawn="1"/>
        </p:nvSpPr>
        <p:spPr bwMode="auto">
          <a:xfrm>
            <a:off x="125413" y="706166"/>
            <a:ext cx="9650412" cy="0"/>
          </a:xfrm>
          <a:prstGeom prst="line">
            <a:avLst/>
          </a:prstGeom>
          <a:ln w="38100">
            <a:gradFill>
              <a:gsLst>
                <a:gs pos="30000">
                  <a:srgbClr val="99FF33"/>
                </a:gs>
                <a:gs pos="0">
                  <a:schemeClr val="accent1">
                    <a:lumMod val="5000"/>
                    <a:lumOff val="95000"/>
                  </a:schemeClr>
                </a:gs>
                <a:gs pos="78000">
                  <a:schemeClr val="bg2">
                    <a:lumMod val="50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99000">
                  <a:schemeClr val="tx2">
                    <a:lumMod val="40000"/>
                    <a:lumOff val="60000"/>
                  </a:schemeClr>
                </a:gs>
              </a:gsLst>
              <a:lin ang="5400000" scaled="1"/>
            </a:gradFill>
            <a:headEnd/>
            <a:tailEnd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0" tIns="0" rIns="0" bIns="0">
            <a:spAutoFit/>
          </a:bodyPr>
          <a:lstStyle/>
          <a:p>
            <a:endParaRPr lang="de-DE"/>
          </a:p>
        </p:txBody>
      </p:sp>
      <p:sp>
        <p:nvSpPr>
          <p:cNvPr id="10" name="Text Box 23"/>
          <p:cNvSpPr txBox="1">
            <a:spLocks noChangeArrowheads="1"/>
          </p:cNvSpPr>
          <p:nvPr userDrawn="1"/>
        </p:nvSpPr>
        <p:spPr bwMode="auto">
          <a:xfrm>
            <a:off x="-79374" y="6105060"/>
            <a:ext cx="9358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1081088" marR="0" lvl="0" indent="-1081088" algn="just" defTabSz="1800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None/>
              <a:tabLst/>
              <a:defRPr/>
            </a:pPr>
            <a:r>
              <a:rPr lang="en-US" sz="16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rPr>
              <a:t>PROJECT FYP 14-18</a:t>
            </a:r>
            <a:r>
              <a:rPr lang="en-US" sz="1600" b="0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rPr>
              <a:t>:</a:t>
            </a:r>
          </a:p>
          <a:p>
            <a:pPr marL="1081088" marR="0" lvl="0" indent="-1081088" algn="just" defTabSz="1800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None/>
              <a:tabLst/>
              <a:defRPr/>
            </a:pPr>
            <a:r>
              <a:rPr lang="en-US" sz="1600" b="0" kern="1200" baseline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rPr>
              <a:t> </a:t>
            </a:r>
            <a:r>
              <a:rPr lang="en-US" sz="1600" b="0" u="sng" kern="1200" baseline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rPr>
              <a:t>DESIGN AND FABRICATION OF A GARBAGE SEPARATION AND SORTING SYSTEM.</a:t>
            </a:r>
            <a:endParaRPr lang="en-US" sz="1600" b="0" u="sng" kern="1200" dirty="0" smtClean="0">
              <a:solidFill>
                <a:schemeClr val="tx1"/>
              </a:solidFill>
              <a:latin typeface="Verdana" pitchFamily="34" charset="0"/>
              <a:ea typeface="+mn-ea"/>
              <a:cs typeface="Arial" charset="0"/>
            </a:endParaRPr>
          </a:p>
          <a:p>
            <a:pPr marL="1081088" marR="0" indent="-1081088" algn="just" defTabSz="1800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None/>
              <a:tabLst/>
              <a:defRPr/>
            </a:pPr>
            <a:endParaRPr lang="en-US" sz="16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4493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74638" y="184150"/>
            <a:ext cx="9358312" cy="647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Font typeface="Verdana" pitchFamily="34" charset="0"/>
              <a:buChar char="n"/>
              <a:defRPr/>
            </a:pPr>
            <a:endParaRPr lang="de-DE" altLang="zh-CN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6378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ransition>
    <p:fade/>
  </p:transition>
  <p:hf sldNum="0" hdr="0" ftr="0" dt="0"/>
  <p:txStyles>
    <p:titleStyle>
      <a:lvl1pPr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defTabSz="79375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285750" indent="-285750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Font typeface="Verdana" pitchFamily="34" charset="0"/>
        <a:defRPr sz="1600">
          <a:solidFill>
            <a:schemeClr val="tx1"/>
          </a:solidFill>
          <a:latin typeface="Arial" charset="0"/>
          <a:ea typeface="+mn-ea"/>
          <a:cs typeface="+mn-cs"/>
        </a:defRPr>
      </a:lvl1pPr>
      <a:lvl2pPr marL="857250" indent="-285750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Arial" charset="0"/>
        </a:defRPr>
      </a:lvl2pPr>
      <a:lvl3pPr marL="1809750" indent="-95250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Arial" charset="0"/>
        </a:defRPr>
      </a:lvl3pPr>
      <a:lvl4pPr marL="2000250" indent="-628650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Arial" charset="0"/>
        </a:defRPr>
      </a:lvl4pPr>
      <a:lvl5pPr marL="2471738" indent="-280988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Arial" charset="0"/>
        </a:defRPr>
      </a:lvl5pPr>
      <a:lvl6pPr marL="2928938" indent="-280988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+mn-lt"/>
        </a:defRPr>
      </a:lvl6pPr>
      <a:lvl7pPr marL="3386138" indent="-280988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+mn-lt"/>
        </a:defRPr>
      </a:lvl7pPr>
      <a:lvl8pPr marL="3843338" indent="-280988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+mn-lt"/>
        </a:defRPr>
      </a:lvl8pPr>
      <a:lvl9pPr marL="4300538" indent="-280988" algn="l" defTabSz="793750" rtl="0" eaLnBrk="0" fontAlgn="base" hangingPunct="0">
        <a:spcBef>
          <a:spcPct val="50000"/>
        </a:spcBef>
        <a:spcAft>
          <a:spcPct val="0"/>
        </a:spcAft>
        <a:buClr>
          <a:schemeClr val="accent1"/>
        </a:buClr>
        <a:buSzPct val="90000"/>
        <a:buFont typeface="Verdana" pitchFamily="34" charset="0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701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6329" y="0"/>
            <a:ext cx="8911687" cy="67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Methodology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6329" y="966926"/>
            <a:ext cx="8915400" cy="4328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system is divided into two categories namely: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1.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Garbage separation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this process entails the separation of accumulated trash into single entities to be fed into the system where sorting will take place.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2.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Garbage sorting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this process involves the categorization of the provided single entity of waste. The categories of waste in sorting include plastics, metal can, glass and other waste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213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4288" y="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Design Considerations </a:t>
            </a: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(</a:t>
            </a: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General)</a:t>
            </a:r>
            <a:endParaRPr kumimoji="0" lang="en-GB" sz="3600" b="1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4288" y="834333"/>
            <a:ext cx="8915400" cy="505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16" y="1461884"/>
            <a:ext cx="3359897" cy="41569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105" y="934526"/>
            <a:ext cx="4980439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Size of the garbage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Weight of the </a:t>
            </a: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garbage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Material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Cost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Geometry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Skill and expertise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Type of motion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Power requirements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Efficiency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5472544" y="911558"/>
            <a:ext cx="57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Table 1:Bottle Sizes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13564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4288" y="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Design Considerations</a:t>
            </a:r>
            <a:endParaRPr kumimoji="0" lang="en-GB" sz="3600" b="1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8" y="842546"/>
            <a:ext cx="9490364" cy="51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09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4288" y="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Design Calculations</a:t>
            </a:r>
            <a:endParaRPr kumimoji="0" lang="en-GB" sz="3600" b="1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3" y="1485222"/>
            <a:ext cx="3241265" cy="25670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288" y="819225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Motor Sizing: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74115" y="382142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</a:t>
            </a:r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5: Rolling Wheel</a:t>
            </a: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36" y="819224"/>
            <a:ext cx="6243800" cy="4356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450" y="5045864"/>
            <a:ext cx="3916823" cy="7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9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801" y="193400"/>
            <a:ext cx="755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Separation</a:t>
            </a:r>
            <a:endParaRPr lang="en-GB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61665" y="1769872"/>
            <a:ext cx="6252211" cy="4236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999"/>
            <a:ext cx="5669539" cy="63863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672" y="6488668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6 :2D Designs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99093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Separation (Integration)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963"/>
            <a:ext cx="9905999" cy="57419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6256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7 :Garbage Separation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00210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Sorting Design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69"/>
            <a:ext cx="9906000" cy="5589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3929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8 :Garbage Sorting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7669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Sorting (Integration)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731"/>
            <a:ext cx="9906000" cy="5615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236" y="5732293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9 :Garbage Sorting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324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5" y="182076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latin typeface="Century Gothic" panose="020B0502020202020204" pitchFamily="34" charset="0"/>
              </a:rPr>
              <a:t>Redesigns</a:t>
            </a:r>
            <a:endParaRPr lang="en-GB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906" y="94917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1800" dirty="0" smtClean="0">
                <a:latin typeface="Century Gothic" panose="020B0502020202020204" pitchFamily="34" charset="0"/>
              </a:rPr>
              <a:t>System Height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800" dirty="0">
                <a:latin typeface="Century Gothic" panose="020B0502020202020204" pitchFamily="34" charset="0"/>
              </a:rPr>
              <a:t>Metal Crushing Unit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178" y="1744710"/>
            <a:ext cx="868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entury Gothic" panose="020B0502020202020204" pitchFamily="34" charset="0"/>
              </a:rPr>
              <a:t>Empty metal can collected at a Materials Recovery Facility are usually first </a:t>
            </a:r>
            <a:r>
              <a:rPr lang="en-US" sz="1800" b="1" dirty="0" smtClean="0">
                <a:latin typeface="Century Gothic" panose="020B0502020202020204" pitchFamily="34" charset="0"/>
              </a:rPr>
              <a:t>separated</a:t>
            </a:r>
            <a:r>
              <a:rPr lang="en-US" sz="1800" dirty="0" smtClean="0">
                <a:latin typeface="Century Gothic" panose="020B0502020202020204" pitchFamily="34" charset="0"/>
              </a:rPr>
              <a:t> into steel and </a:t>
            </a:r>
            <a:r>
              <a:rPr lang="en-US" sz="1800" dirty="0" err="1" smtClean="0">
                <a:latin typeface="Century Gothic" panose="020B0502020202020204" pitchFamily="34" charset="0"/>
              </a:rPr>
              <a:t>aluminium</a:t>
            </a:r>
            <a:r>
              <a:rPr lang="en-US" sz="1800" dirty="0" smtClean="0">
                <a:latin typeface="Century Gothic" panose="020B0502020202020204" pitchFamily="34" charset="0"/>
              </a:rPr>
              <a:t>, then </a:t>
            </a:r>
            <a:r>
              <a:rPr lang="en-US" sz="1800" b="1" dirty="0" smtClean="0">
                <a:latin typeface="Century Gothic" panose="020B0502020202020204" pitchFamily="34" charset="0"/>
              </a:rPr>
              <a:t>crushed</a:t>
            </a:r>
            <a:r>
              <a:rPr lang="en-US" sz="1800" dirty="0" smtClean="0">
                <a:latin typeface="Century Gothic" panose="020B0502020202020204" pitchFamily="34" charset="0"/>
              </a:rPr>
              <a:t>, </a:t>
            </a:r>
            <a:r>
              <a:rPr lang="en-US" sz="1800" b="1" dirty="0" smtClean="0">
                <a:latin typeface="Century Gothic" panose="020B0502020202020204" pitchFamily="34" charset="0"/>
              </a:rPr>
              <a:t>baled</a:t>
            </a:r>
            <a:r>
              <a:rPr lang="en-US" sz="1800" dirty="0" smtClean="0">
                <a:latin typeface="Century Gothic" panose="020B0502020202020204" pitchFamily="34" charset="0"/>
              </a:rPr>
              <a:t> and sent to re-</a:t>
            </a:r>
          </a:p>
          <a:p>
            <a:r>
              <a:rPr lang="en-US" sz="1800" dirty="0" smtClean="0">
                <a:latin typeface="Century Gothic" panose="020B0502020202020204" pitchFamily="34" charset="0"/>
              </a:rPr>
              <a:t>Processors.</a:t>
            </a:r>
            <a:endParaRPr lang="en-GB" sz="18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" y="2703502"/>
            <a:ext cx="7529009" cy="3406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25782" y="5620388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8 :Metal Crushing Unit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5648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4288" y="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Design Considerations: Metal Crushing Unit</a:t>
            </a:r>
            <a:endParaRPr kumimoji="0" lang="en-GB" sz="3200" b="1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122" y="917536"/>
            <a:ext cx="99390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entury Gothic" panose="020B0502020202020204" pitchFamily="34" charset="0"/>
              </a:rPr>
              <a:t>Method of </a:t>
            </a:r>
            <a:r>
              <a:rPr lang="en-US" sz="2000" b="1" dirty="0" smtClean="0">
                <a:latin typeface="Century Gothic" panose="020B0502020202020204" pitchFamily="34" charset="0"/>
              </a:rPr>
              <a:t>actuation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Century Gothic" panose="020B0502020202020204" pitchFamily="34" charset="0"/>
              </a:rPr>
              <a:t>22.2411</a:t>
            </a:r>
            <a:r>
              <a:rPr lang="pt-BR" sz="2000" dirty="0" smtClean="0">
                <a:latin typeface="Century Gothic" panose="020B0502020202020204" pitchFamily="34" charset="0"/>
              </a:rPr>
              <a:t> </a:t>
            </a:r>
            <a:r>
              <a:rPr lang="pt-BR" sz="2000" dirty="0">
                <a:latin typeface="Century Gothic" panose="020B0502020202020204" pitchFamily="34" charset="0"/>
              </a:rPr>
              <a:t>N to </a:t>
            </a:r>
            <a:r>
              <a:rPr lang="pt-BR" sz="2000" b="1" dirty="0">
                <a:latin typeface="Century Gothic" panose="020B0502020202020204" pitchFamily="34" charset="0"/>
              </a:rPr>
              <a:t>88 </a:t>
            </a:r>
            <a:r>
              <a:rPr lang="pt-BR" sz="2000" dirty="0" smtClean="0">
                <a:latin typeface="Century Gothic" panose="020B0502020202020204" pitchFamily="34" charset="0"/>
              </a:rPr>
              <a:t>N</a:t>
            </a:r>
            <a:r>
              <a:rPr lang="en-US" sz="2000" dirty="0" smtClean="0">
                <a:latin typeface="Century Gothic" panose="020B0502020202020204" pitchFamily="34" charset="0"/>
              </a:rPr>
              <a:t> force </a:t>
            </a:r>
            <a:r>
              <a:rPr lang="en-US" sz="2000" dirty="0">
                <a:latin typeface="Century Gothic" panose="020B0502020202020204" pitchFamily="34" charset="0"/>
              </a:rPr>
              <a:t>required to crush all aluminum </a:t>
            </a:r>
            <a:r>
              <a:rPr lang="en-US" sz="2000" dirty="0" smtClean="0">
                <a:latin typeface="Century Gothic" panose="020B0502020202020204" pitchFamily="34" charset="0"/>
              </a:rPr>
              <a:t>beverage from tests conducted.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Gothic" panose="020B0502020202020204" pitchFamily="34" charset="0"/>
              </a:rPr>
              <a:t>A stroke length that </a:t>
            </a:r>
            <a:r>
              <a:rPr lang="en-US" sz="2000" dirty="0">
                <a:latin typeface="Century Gothic" panose="020B0502020202020204" pitchFamily="34" charset="0"/>
              </a:rPr>
              <a:t>is more than </a:t>
            </a:r>
            <a:r>
              <a:rPr lang="en-US" sz="2000" b="1" dirty="0">
                <a:latin typeface="Century Gothic" panose="020B0502020202020204" pitchFamily="34" charset="0"/>
              </a:rPr>
              <a:t>170 mm </a:t>
            </a:r>
            <a:r>
              <a:rPr lang="en-US" sz="2000" dirty="0">
                <a:latin typeface="Century Gothic" panose="020B0502020202020204" pitchFamily="34" charset="0"/>
              </a:rPr>
              <a:t>and </a:t>
            </a:r>
            <a:r>
              <a:rPr lang="en-US" sz="2000" b="1" dirty="0">
                <a:latin typeface="Century Gothic" panose="020B0502020202020204" pitchFamily="34" charset="0"/>
              </a:rPr>
              <a:t>115 mm </a:t>
            </a:r>
            <a:r>
              <a:rPr lang="en-US" sz="2000" dirty="0">
                <a:latin typeface="Century Gothic" panose="020B0502020202020204" pitchFamily="34" charset="0"/>
              </a:rPr>
              <a:t>which are the lengths of the largest </a:t>
            </a:r>
            <a:r>
              <a:rPr lang="en-US" sz="2000" dirty="0" smtClean="0">
                <a:latin typeface="Century Gothic" panose="020B0502020202020204" pitchFamily="34" charset="0"/>
              </a:rPr>
              <a:t>and smallest </a:t>
            </a:r>
            <a:r>
              <a:rPr lang="en-US" sz="2000" dirty="0">
                <a:latin typeface="Century Gothic" panose="020B0502020202020204" pitchFamily="34" charset="0"/>
              </a:rPr>
              <a:t>metal cans that will be sorted.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2. </a:t>
            </a:r>
            <a:r>
              <a:rPr lang="en-US" sz="2000" b="1" dirty="0" smtClean="0">
                <a:latin typeface="Century Gothic" panose="020B0502020202020204" pitchFamily="34" charset="0"/>
              </a:rPr>
              <a:t>Mounting</a:t>
            </a:r>
            <a:endParaRPr lang="en-GB" sz="2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122" y="4685575"/>
            <a:ext cx="81637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12V DC, stroke length- 200 mm, static load- 300N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which is </a:t>
            </a:r>
            <a:r>
              <a:rPr lang="en-US" sz="2000" dirty="0" smtClean="0">
                <a:latin typeface="Century Gothic" panose="020B0502020202020204" pitchFamily="34" charset="0"/>
              </a:rPr>
              <a:t>sufficient </a:t>
            </a:r>
            <a:r>
              <a:rPr lang="en-US" sz="2000" dirty="0">
                <a:latin typeface="Century Gothic" panose="020B0502020202020204" pitchFamily="34" charset="0"/>
              </a:rPr>
              <a:t>to crush the metal cans being sorted, speed- 30mm/s.</a:t>
            </a:r>
            <a:endParaRPr lang="en-GB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58" y="2856528"/>
            <a:ext cx="1898073" cy="18940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7595" y="4247500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9 :Linear Actuator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5649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326" y="230832"/>
            <a:ext cx="618191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Overview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Abstract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Statement of the Problem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Objectives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Expected Outcome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Literature Review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Methodology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lang="en-US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Results and Discussion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Recommendations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Conclusion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4416" y="230832"/>
            <a:ext cx="2112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720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Sorting and Separation (Integration)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19162"/>
            <a:ext cx="6800850" cy="5019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427492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10 :System Integration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52335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Fabrication Process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955964"/>
            <a:ext cx="11249891" cy="489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9135" y="1586377"/>
            <a:ext cx="57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Table 3:Fabrication Process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59207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Mechanical Structure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731474"/>
            <a:ext cx="9290633" cy="52259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1891" y="5427492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11 :Mechanical Structure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41228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15601" y="933967"/>
            <a:ext cx="8915400" cy="541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rgbClr val="E78712"/>
              </a:buClr>
              <a:buNone/>
              <a:defRPr/>
            </a:pPr>
            <a:endParaRPr kumimoji="0" lang="en-GB" sz="1800" b="0" i="0" u="none" strike="noStrike" kern="1200" cap="none" spc="0" normalizeH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3538" y="149290"/>
            <a:ext cx="2598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GB" b="1" u="sng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Electrical Circuit</a:t>
            </a:r>
            <a:endParaRPr lang="en-GB" b="1" u="sng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8" y="1086367"/>
            <a:ext cx="5058725" cy="4074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2" y="1086367"/>
            <a:ext cx="4157998" cy="40745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5386578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12 :Etched PCB</a:t>
            </a:r>
            <a:endParaRPr lang="en-GB" sz="1800" dirty="0"/>
          </a:p>
        </p:txBody>
      </p:sp>
      <p:sp>
        <p:nvSpPr>
          <p:cNvPr id="11" name="Rectangle 10"/>
          <p:cNvSpPr/>
          <p:nvPr/>
        </p:nvSpPr>
        <p:spPr>
          <a:xfrm>
            <a:off x="4941701" y="5363141"/>
            <a:ext cx="611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13: Mounting of components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9261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0058" y="132996"/>
            <a:ext cx="347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Results and Discussion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631" y="942391"/>
            <a:ext cx="8915400" cy="535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Material Detection: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65"/>
            <a:ext cx="4923560" cy="409402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24946"/>
              </p:ext>
            </p:extLst>
          </p:nvPr>
        </p:nvGraphicFramePr>
        <p:xfrm>
          <a:off x="5710331" y="942391"/>
          <a:ext cx="2546928" cy="493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3464">
                  <a:extLst>
                    <a:ext uri="{9D8B030D-6E8A-4147-A177-3AD203B41FA5}">
                      <a16:colId xmlns:a16="http://schemas.microsoft.com/office/drawing/2014/main" val="3025455080"/>
                    </a:ext>
                  </a:extLst>
                </a:gridCol>
                <a:gridCol w="1273464">
                  <a:extLst>
                    <a:ext uri="{9D8B030D-6E8A-4147-A177-3AD203B41FA5}">
                      <a16:colId xmlns:a16="http://schemas.microsoft.com/office/drawing/2014/main" val="3748651261"/>
                    </a:ext>
                  </a:extLst>
                </a:gridCol>
              </a:tblGrid>
              <a:tr h="1233504">
                <a:tc>
                  <a:txBody>
                    <a:bodyPr/>
                    <a:lstStyle/>
                    <a:p>
                      <a:r>
                        <a:rPr lang="en-GB" b="1" u="sng" dirty="0" smtClean="0"/>
                        <a:t>Material</a:t>
                      </a:r>
                      <a:endParaRPr lang="en-GB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u="sng" dirty="0" smtClean="0"/>
                        <a:t>Detection</a:t>
                      </a:r>
                      <a:endParaRPr lang="en-GB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115605"/>
                  </a:ext>
                </a:extLst>
              </a:tr>
              <a:tr h="1233504">
                <a:tc>
                  <a:txBody>
                    <a:bodyPr/>
                    <a:lstStyle/>
                    <a:p>
                      <a:r>
                        <a:rPr lang="en-GB" dirty="0" smtClean="0"/>
                        <a:t>Metal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910271"/>
                  </a:ext>
                </a:extLst>
              </a:tr>
              <a:tr h="1233504">
                <a:tc>
                  <a:txBody>
                    <a:bodyPr/>
                    <a:lstStyle/>
                    <a:p>
                      <a:r>
                        <a:rPr lang="en-GB" dirty="0" smtClean="0"/>
                        <a:t>Glass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991376"/>
                  </a:ext>
                </a:extLst>
              </a:tr>
              <a:tr h="1233504">
                <a:tc>
                  <a:txBody>
                    <a:bodyPr/>
                    <a:lstStyle/>
                    <a:p>
                      <a:r>
                        <a:rPr lang="en-GB" dirty="0" smtClean="0"/>
                        <a:t>Plastic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4776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20" y="2576945"/>
            <a:ext cx="494434" cy="494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15" y="3732242"/>
            <a:ext cx="494434" cy="49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15" y="4897150"/>
            <a:ext cx="494434" cy="4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4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058" y="132996"/>
            <a:ext cx="347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Results and Discussion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" y="817419"/>
            <a:ext cx="3699162" cy="408583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28114"/>
              </p:ext>
            </p:extLst>
          </p:nvPr>
        </p:nvGraphicFramePr>
        <p:xfrm>
          <a:off x="4461163" y="817419"/>
          <a:ext cx="4281056" cy="408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836">
                  <a:extLst>
                    <a:ext uri="{9D8B030D-6E8A-4147-A177-3AD203B41FA5}">
                      <a16:colId xmlns:a16="http://schemas.microsoft.com/office/drawing/2014/main" val="3025455080"/>
                    </a:ext>
                  </a:extLst>
                </a:gridCol>
                <a:gridCol w="1248040">
                  <a:extLst>
                    <a:ext uri="{9D8B030D-6E8A-4147-A177-3AD203B41FA5}">
                      <a16:colId xmlns:a16="http://schemas.microsoft.com/office/drawing/2014/main" val="3748651261"/>
                    </a:ext>
                  </a:extLst>
                </a:gridCol>
                <a:gridCol w="1819180">
                  <a:extLst>
                    <a:ext uri="{9D8B030D-6E8A-4147-A177-3AD203B41FA5}">
                      <a16:colId xmlns:a16="http://schemas.microsoft.com/office/drawing/2014/main" val="4007250908"/>
                    </a:ext>
                  </a:extLst>
                </a:gridCol>
              </a:tblGrid>
              <a:tr h="1021460">
                <a:tc>
                  <a:txBody>
                    <a:bodyPr/>
                    <a:lstStyle/>
                    <a:p>
                      <a:r>
                        <a:rPr lang="en-GB" b="1" u="sng" dirty="0" smtClean="0"/>
                        <a:t>Material</a:t>
                      </a:r>
                      <a:endParaRPr lang="en-GB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u="sng" dirty="0" smtClean="0"/>
                        <a:t>Detection</a:t>
                      </a:r>
                      <a:r>
                        <a:rPr lang="en-GB" b="1" u="sng" baseline="0" dirty="0" smtClean="0"/>
                        <a:t> </a:t>
                      </a:r>
                    </a:p>
                    <a:p>
                      <a:r>
                        <a:rPr lang="en-GB" b="1" u="sng" baseline="0" dirty="0" smtClean="0"/>
                        <a:t>Time</a:t>
                      </a:r>
                      <a:endParaRPr lang="en-GB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u="sng" dirty="0" smtClean="0"/>
                        <a:t>Detection</a:t>
                      </a:r>
                    </a:p>
                    <a:p>
                      <a:r>
                        <a:rPr lang="en-GB" b="1" u="sng" dirty="0" smtClean="0"/>
                        <a:t>Accuracy</a:t>
                      </a:r>
                      <a:endParaRPr lang="en-GB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115605"/>
                  </a:ext>
                </a:extLst>
              </a:tr>
              <a:tr h="1021460">
                <a:tc>
                  <a:txBody>
                    <a:bodyPr/>
                    <a:lstStyle/>
                    <a:p>
                      <a:r>
                        <a:rPr lang="en-GB" dirty="0" smtClean="0"/>
                        <a:t>Metal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 sec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95%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910271"/>
                  </a:ext>
                </a:extLst>
              </a:tr>
              <a:tr h="1021460">
                <a:tc>
                  <a:txBody>
                    <a:bodyPr/>
                    <a:lstStyle/>
                    <a:p>
                      <a:r>
                        <a:rPr lang="en-GB" dirty="0" smtClean="0"/>
                        <a:t>Glass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 sec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87%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991376"/>
                  </a:ext>
                </a:extLst>
              </a:tr>
              <a:tr h="1021460">
                <a:tc>
                  <a:txBody>
                    <a:bodyPr/>
                    <a:lstStyle/>
                    <a:p>
                      <a:r>
                        <a:rPr lang="en-GB" dirty="0" smtClean="0"/>
                        <a:t>Plastic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 sec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77%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4776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40058" y="5126015"/>
            <a:ext cx="98785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Values obtained from the number of materials used during testing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many bottles can be sorted in a minute</a:t>
            </a:r>
            <a:r>
              <a:rPr lang="en-GB" sz="1800" dirty="0" smtClean="0"/>
              <a:t>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2820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058" y="132996"/>
            <a:ext cx="5460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Challenges and Recommendations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40058" y="1204770"/>
            <a:ext cx="82192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dirty="0" smtClean="0">
                <a:latin typeface="Century Gothic" panose="020B0502020202020204" pitchFamily="34" charset="0"/>
              </a:rPr>
              <a:t>Sensor range :</a:t>
            </a:r>
            <a:r>
              <a:rPr lang="en-US" sz="1800" dirty="0" smtClean="0">
                <a:latin typeface="Century Gothic" panose="020B0502020202020204" pitchFamily="34" charset="0"/>
              </a:rPr>
              <a:t>limited range </a:t>
            </a:r>
            <a:r>
              <a:rPr lang="en-US" sz="1800" dirty="0">
                <a:latin typeface="Century Gothic" panose="020B0502020202020204" pitchFamily="34" charset="0"/>
              </a:rPr>
              <a:t>of between 2 mm- 5 mm. 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r>
              <a:rPr lang="en-US" sz="1800" b="1" dirty="0" smtClean="0">
                <a:latin typeface="Century Gothic" panose="020B0502020202020204" pitchFamily="34" charset="0"/>
              </a:rPr>
              <a:t>2</a:t>
            </a:r>
            <a:r>
              <a:rPr lang="en-US" sz="1800" dirty="0">
                <a:latin typeface="Century Gothic" panose="020B0502020202020204" pitchFamily="34" charset="0"/>
              </a:rPr>
              <a:t>. </a:t>
            </a:r>
            <a:r>
              <a:rPr lang="en-US" sz="1800" b="1" dirty="0">
                <a:latin typeface="Century Gothic" panose="020B0502020202020204" pitchFamily="34" charset="0"/>
              </a:rPr>
              <a:t>Material separation and spacing</a:t>
            </a:r>
            <a:r>
              <a:rPr lang="en-US" sz="1800" dirty="0">
                <a:latin typeface="Century Gothic" panose="020B0502020202020204" pitchFamily="34" charset="0"/>
              </a:rPr>
              <a:t>- 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r>
              <a:rPr lang="en-US" sz="1800" dirty="0" smtClean="0">
                <a:latin typeface="Century Gothic" panose="020B0502020202020204" pitchFamily="34" charset="0"/>
              </a:rPr>
              <a:t>Due </a:t>
            </a:r>
            <a:r>
              <a:rPr lang="en-US" sz="1800" dirty="0">
                <a:latin typeface="Century Gothic" panose="020B0502020202020204" pitchFamily="34" charset="0"/>
              </a:rPr>
              <a:t>to the </a:t>
            </a:r>
            <a:r>
              <a:rPr lang="en-US" sz="1800" dirty="0" smtClean="0">
                <a:latin typeface="Century Gothic" panose="020B0502020202020204" pitchFamily="34" charset="0"/>
              </a:rPr>
              <a:t>difference </a:t>
            </a:r>
            <a:r>
              <a:rPr lang="en-US" sz="1800" dirty="0">
                <a:latin typeface="Century Gothic" panose="020B0502020202020204" pitchFamily="34" charset="0"/>
              </a:rPr>
              <a:t>in size of the garbage </a:t>
            </a:r>
            <a:r>
              <a:rPr lang="en-US" sz="1800" dirty="0" smtClean="0">
                <a:latin typeface="Century Gothic" panose="020B0502020202020204" pitchFamily="34" charset="0"/>
              </a:rPr>
              <a:t>items being </a:t>
            </a:r>
            <a:r>
              <a:rPr lang="en-US" sz="1800" dirty="0">
                <a:latin typeface="Century Gothic" panose="020B0502020202020204" pitchFamily="34" charset="0"/>
              </a:rPr>
              <a:t>sorted, it was </a:t>
            </a:r>
            <a:r>
              <a:rPr lang="en-US" sz="1800" dirty="0" smtClean="0">
                <a:latin typeface="Century Gothic" panose="020B0502020202020204" pitchFamily="34" charset="0"/>
              </a:rPr>
              <a:t>difficult </a:t>
            </a:r>
            <a:r>
              <a:rPr lang="en-US" sz="1800" dirty="0">
                <a:latin typeface="Century Gothic" panose="020B0502020202020204" pitchFamily="34" charset="0"/>
              </a:rPr>
              <a:t>to properly singularize and space the garbage items as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they got onto the conveyor.</a:t>
            </a:r>
          </a:p>
          <a:p>
            <a:r>
              <a:rPr lang="en-US" sz="1800" b="1" dirty="0">
                <a:latin typeface="Century Gothic" panose="020B0502020202020204" pitchFamily="34" charset="0"/>
              </a:rPr>
              <a:t>3</a:t>
            </a:r>
            <a:r>
              <a:rPr lang="en-US" sz="1800" dirty="0">
                <a:latin typeface="Century Gothic" panose="020B0502020202020204" pitchFamily="34" charset="0"/>
              </a:rPr>
              <a:t>. </a:t>
            </a:r>
            <a:r>
              <a:rPr lang="en-US" sz="1800" b="1" dirty="0">
                <a:latin typeface="Century Gothic" panose="020B0502020202020204" pitchFamily="34" charset="0"/>
              </a:rPr>
              <a:t>Motor Torque and Conveyor </a:t>
            </a:r>
            <a:r>
              <a:rPr lang="en-US" sz="1800" b="1" dirty="0" smtClean="0">
                <a:latin typeface="Century Gothic" panose="020B0502020202020204" pitchFamily="34" charset="0"/>
              </a:rPr>
              <a:t>Material</a:t>
            </a:r>
          </a:p>
          <a:p>
            <a:r>
              <a:rPr lang="en-US" sz="1800" dirty="0" smtClean="0">
                <a:latin typeface="Century Gothic" panose="020B0502020202020204" pitchFamily="34" charset="0"/>
              </a:rPr>
              <a:t>Lag of the conveyor when carrying heavier materials.</a:t>
            </a:r>
            <a:endParaRPr lang="en-GB" sz="18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512" y="743105"/>
            <a:ext cx="1858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/>
              <a:t>Challenges:</a:t>
            </a:r>
            <a:endParaRPr lang="en-GB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876511" y="3300836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/>
              <a:t>Recommendations:</a:t>
            </a:r>
            <a:endParaRPr lang="en-GB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93693" y="3846204"/>
            <a:ext cx="89119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Century Gothic" panose="020B0502020202020204" pitchFamily="34" charset="0"/>
              </a:rPr>
              <a:t>1</a:t>
            </a:r>
            <a:r>
              <a:rPr lang="en-US" sz="1800" dirty="0" smtClean="0">
                <a:latin typeface="Century Gothic" panose="020B0502020202020204" pitchFamily="34" charset="0"/>
              </a:rPr>
              <a:t>.The </a:t>
            </a:r>
            <a:r>
              <a:rPr lang="en-US" sz="1800" dirty="0">
                <a:latin typeface="Century Gothic" panose="020B0502020202020204" pitchFamily="34" charset="0"/>
              </a:rPr>
              <a:t>acquisition of sensors with the required range should be done earlier. 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r>
              <a:rPr lang="en-US" sz="1800" b="1" dirty="0" smtClean="0">
                <a:latin typeface="Century Gothic" panose="020B0502020202020204" pitchFamily="34" charset="0"/>
              </a:rPr>
              <a:t>2</a:t>
            </a:r>
            <a:r>
              <a:rPr lang="en-US" sz="1800" dirty="0">
                <a:latin typeface="Century Gothic" panose="020B0502020202020204" pitchFamily="34" charset="0"/>
              </a:rPr>
              <a:t>. To </a:t>
            </a:r>
            <a:r>
              <a:rPr lang="en-US" sz="1800" dirty="0" smtClean="0">
                <a:latin typeface="Century Gothic" panose="020B0502020202020204" pitchFamily="34" charset="0"/>
              </a:rPr>
              <a:t>effectively </a:t>
            </a:r>
            <a:r>
              <a:rPr lang="en-US" sz="1800" dirty="0">
                <a:latin typeface="Century Gothic" panose="020B0502020202020204" pitchFamily="34" charset="0"/>
              </a:rPr>
              <a:t>separate and space the garbage materials, there's need to add </a:t>
            </a:r>
            <a:r>
              <a:rPr lang="en-US" sz="1800" dirty="0" smtClean="0">
                <a:latin typeface="Century Gothic" panose="020B0502020202020204" pitchFamily="34" charset="0"/>
              </a:rPr>
              <a:t>an extra </a:t>
            </a:r>
            <a:r>
              <a:rPr lang="en-US" sz="1800" dirty="0">
                <a:latin typeface="Century Gothic" panose="020B0502020202020204" pitchFamily="34" charset="0"/>
              </a:rPr>
              <a:t>mechanism that will facilitate the entry of materials in </a:t>
            </a:r>
            <a:r>
              <a:rPr lang="en-US" sz="1800" dirty="0" smtClean="0">
                <a:latin typeface="Century Gothic" panose="020B0502020202020204" pitchFamily="34" charset="0"/>
              </a:rPr>
              <a:t>the conveyor </a:t>
            </a:r>
            <a:r>
              <a:rPr lang="en-US" sz="1800" dirty="0">
                <a:latin typeface="Century Gothic" panose="020B0502020202020204" pitchFamily="34" charset="0"/>
              </a:rPr>
              <a:t>one at </a:t>
            </a:r>
            <a:r>
              <a:rPr lang="en-US" sz="1800" dirty="0" smtClean="0">
                <a:latin typeface="Century Gothic" panose="020B0502020202020204" pitchFamily="34" charset="0"/>
              </a:rPr>
              <a:t>a time</a:t>
            </a:r>
            <a:r>
              <a:rPr lang="en-US" sz="1800" dirty="0">
                <a:latin typeface="Century Gothic" panose="020B0502020202020204" pitchFamily="34" charset="0"/>
              </a:rPr>
              <a:t>. 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r>
              <a:rPr lang="en-US" sz="1800" b="1" dirty="0" smtClean="0">
                <a:latin typeface="Century Gothic" panose="020B0502020202020204" pitchFamily="34" charset="0"/>
              </a:rPr>
              <a:t>3</a:t>
            </a:r>
            <a:r>
              <a:rPr lang="en-US" sz="1800" dirty="0">
                <a:latin typeface="Century Gothic" panose="020B0502020202020204" pitchFamily="34" charset="0"/>
              </a:rPr>
              <a:t>. The proper industrial grade conveyor belt should be used for the conveyor belt </a:t>
            </a:r>
            <a:r>
              <a:rPr lang="en-US" sz="1800" dirty="0" smtClean="0">
                <a:latin typeface="Century Gothic" panose="020B0502020202020204" pitchFamily="34" charset="0"/>
              </a:rPr>
              <a:t>to avoid </a:t>
            </a:r>
            <a:r>
              <a:rPr lang="en-US" sz="1800" dirty="0">
                <a:latin typeface="Century Gothic" panose="020B0502020202020204" pitchFamily="34" charset="0"/>
              </a:rPr>
              <a:t>slip and sagging when in operation.</a:t>
            </a:r>
            <a:endParaRPr lang="en-GB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48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058" y="132996"/>
            <a:ext cx="198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Conclusions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8545" y="2607212"/>
            <a:ext cx="95180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 smtClean="0">
                <a:latin typeface="Century Gothic" panose="020B0502020202020204" pitchFamily="34" charset="0"/>
              </a:rPr>
              <a:t>Advantages of the system:</a:t>
            </a:r>
            <a:endParaRPr lang="en-US" sz="1800" u="sng" dirty="0">
              <a:latin typeface="Century Gothic" panose="020B0502020202020204" pitchFamily="34" charset="0"/>
            </a:endParaRPr>
          </a:p>
          <a:p>
            <a:r>
              <a:rPr lang="en-US" sz="1800" dirty="0">
                <a:latin typeface="Century Gothic" panose="020B0502020202020204" pitchFamily="34" charset="0"/>
              </a:rPr>
              <a:t>1. The separation and sorting of waste has introduced some autonomy hence </a:t>
            </a:r>
            <a:r>
              <a:rPr lang="en-US" sz="1800" dirty="0" smtClean="0">
                <a:latin typeface="Century Gothic" panose="020B0502020202020204" pitchFamily="34" charset="0"/>
              </a:rPr>
              <a:t>reduced human effort</a:t>
            </a:r>
            <a:r>
              <a:rPr lang="en-US" sz="1800" dirty="0">
                <a:latin typeface="Century Gothic" panose="020B0502020202020204" pitchFamily="34" charset="0"/>
              </a:rPr>
              <a:t>.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2. The system can be </a:t>
            </a:r>
            <a:r>
              <a:rPr lang="en-US" sz="1800" dirty="0" smtClean="0">
                <a:latin typeface="Century Gothic" panose="020B0502020202020204" pitchFamily="34" charset="0"/>
              </a:rPr>
              <a:t>modified </a:t>
            </a:r>
            <a:r>
              <a:rPr lang="en-US" sz="1800" dirty="0">
                <a:latin typeface="Century Gothic" panose="020B0502020202020204" pitchFamily="34" charset="0"/>
              </a:rPr>
              <a:t>to separate other kinds of waste which are not </a:t>
            </a:r>
            <a:r>
              <a:rPr lang="en-US" sz="1800" dirty="0" smtClean="0">
                <a:latin typeface="Century Gothic" panose="020B0502020202020204" pitchFamily="34" charset="0"/>
              </a:rPr>
              <a:t>necessarily </a:t>
            </a:r>
            <a:r>
              <a:rPr lang="en-US" sz="1800" dirty="0">
                <a:latin typeface="Century Gothic" panose="020B0502020202020204" pitchFamily="34" charset="0"/>
              </a:rPr>
              <a:t>aluminum cans, plastic bottles, or glass.</a:t>
            </a:r>
            <a:endParaRPr lang="en-GB" sz="18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545" y="945354"/>
            <a:ext cx="9462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buClr>
                <a:srgbClr val="E78712"/>
              </a:buClr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main objectives met include:</a:t>
            </a: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separation</a:t>
            </a: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sorting</a:t>
            </a:r>
            <a:endParaRPr lang="en-US" sz="1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sorting and separation</a:t>
            </a:r>
            <a:endParaRPr lang="en-GB" sz="1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60942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54747" y="2840540"/>
            <a:ext cx="721550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de-DE" sz="3200" b="1" dirty="0"/>
              <a:t>Thank you for your </a:t>
            </a:r>
            <a:r>
              <a:rPr lang="en-US" altLang="de-DE" sz="3200" b="1" dirty="0" smtClean="0"/>
              <a:t>attention.</a:t>
            </a:r>
          </a:p>
          <a:p>
            <a:pPr eaLnBrk="1" hangingPunct="1"/>
            <a:r>
              <a:rPr lang="en-US" altLang="de-DE" sz="3200" b="1" dirty="0"/>
              <a:t> </a:t>
            </a:r>
            <a:r>
              <a:rPr lang="en-US" altLang="de-DE" sz="3200" b="1" dirty="0" smtClean="0"/>
              <a:t>                    Q/A</a:t>
            </a:r>
            <a:endParaRPr lang="en-US" alt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4105034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5989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Design of the V-shaped </a:t>
            </a:r>
            <a:r>
              <a:rPr lang="en-GB" b="1" dirty="0"/>
              <a:t>guideway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714"/>
            <a:ext cx="9905999" cy="57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92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189" y="0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Overview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3538" y="991386"/>
            <a:ext cx="8915400" cy="47194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It is estimated that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1.2 trillion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kilograms of waste are produced across the world yearly.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study done in Nairobi county revealed that garbage recycling has the ability to generate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13.5 billion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Kenya shillings in Plastic bottles revenue.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the JKUAT case study, the use of the different garbage bins for sorting trash has proven to be ineffective.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Waste sorting is an important process that precedes garbage recycling and disposal. The recyclable materials can even provide a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steady revenue stream.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Metal cans e.g. Aluminum cans.	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Glass bottles	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8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Design </a:t>
            </a: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of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</a:t>
            </a: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slider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901521"/>
            <a:ext cx="9337183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Progress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4887"/>
            <a:ext cx="8743122" cy="51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" y="759854"/>
            <a:ext cx="9446295" cy="53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7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715"/>
            <a:ext cx="9699938" cy="54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9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31661" y="312248"/>
            <a:ext cx="8915400" cy="535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2)GARBAGE SORTING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Sorting System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garbage from the separation system is delivered to the sorting system.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It consists of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Delivery mechanism (Conveyor)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Detection unit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Blocking mechanism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Delivery mechanism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design considerations include: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Type of motion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dimensions/size of the garbage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weight of the garbage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638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9144000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6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5077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Design of the Rollers 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driver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7" y="785611"/>
            <a:ext cx="8732583" cy="48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3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2" y="815008"/>
            <a:ext cx="5088835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6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784" y="175049"/>
            <a:ext cx="4657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Progress-bearing housing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5" y="815007"/>
            <a:ext cx="4922712" cy="51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5331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Design of the Rollers (driven)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7" y="1214437"/>
            <a:ext cx="8094036" cy="48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45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189" y="0"/>
            <a:ext cx="208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Abstract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3538" y="991386"/>
            <a:ext cx="8915400" cy="47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Problem associated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garbage disposal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garbage management systems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2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Inefficiencies and gap associated with current systems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Solution adopted focusing on: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alphaLcParenR"/>
              <a:tabLst/>
              <a:defRPr/>
            </a:pPr>
            <a:r>
              <a:rPr lang="en-US" sz="2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metal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alphaLcParenR"/>
              <a:tabLst/>
              <a:defRPr/>
            </a:pPr>
            <a:r>
              <a:rPr 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</a:t>
            </a:r>
            <a:r>
              <a:rPr lang="en-US" sz="2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lass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plastic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8" name="Shape 118"/>
          <p:cNvGrpSpPr/>
          <p:nvPr/>
        </p:nvGrpSpPr>
        <p:grpSpPr>
          <a:xfrm>
            <a:off x="1782615" y="4538040"/>
            <a:ext cx="5476755" cy="864750"/>
            <a:chOff x="4822" y="12759"/>
            <a:chExt cx="5476755" cy="864750"/>
          </a:xfrm>
        </p:grpSpPr>
        <p:sp>
          <p:nvSpPr>
            <p:cNvPr id="9" name="Shape 119"/>
            <p:cNvSpPr/>
            <p:nvPr/>
          </p:nvSpPr>
          <p:spPr>
            <a:xfrm>
              <a:off x="4822" y="12759"/>
              <a:ext cx="1441251" cy="86475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20"/>
            <p:cNvSpPr txBox="1"/>
            <p:nvPr/>
          </p:nvSpPr>
          <p:spPr>
            <a:xfrm>
              <a:off x="30150" y="38087"/>
              <a:ext cx="1390595" cy="81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Garbage </a:t>
              </a:r>
              <a:r>
                <a:rPr lang="en-US" sz="22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dirty="0"/>
            </a:p>
          </p:txBody>
        </p:sp>
        <p:sp>
          <p:nvSpPr>
            <p:cNvPr id="11" name="Shape 121"/>
            <p:cNvSpPr/>
            <p:nvPr/>
          </p:nvSpPr>
          <p:spPr>
            <a:xfrm>
              <a:off x="1590198" y="266419"/>
              <a:ext cx="305545" cy="3574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2"/>
            <p:cNvSpPr txBox="1"/>
            <p:nvPr/>
          </p:nvSpPr>
          <p:spPr>
            <a:xfrm>
              <a:off x="1590198" y="337905"/>
              <a:ext cx="213882" cy="214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23"/>
            <p:cNvSpPr/>
            <p:nvPr/>
          </p:nvSpPr>
          <p:spPr>
            <a:xfrm>
              <a:off x="2022574" y="12759"/>
              <a:ext cx="1441251" cy="864750"/>
            </a:xfrm>
            <a:prstGeom prst="roundRect">
              <a:avLst>
                <a:gd name="adj" fmla="val 10000"/>
              </a:avLst>
            </a:prstGeom>
            <a:solidFill>
              <a:srgbClr val="21E1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24"/>
            <p:cNvSpPr txBox="1"/>
            <p:nvPr/>
          </p:nvSpPr>
          <p:spPr>
            <a:xfrm>
              <a:off x="2047902" y="38087"/>
              <a:ext cx="1390595" cy="81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Garbage Sorting</a:t>
              </a:r>
              <a:endParaRPr/>
            </a:p>
          </p:txBody>
        </p:sp>
        <p:sp>
          <p:nvSpPr>
            <p:cNvPr id="15" name="Shape 125"/>
            <p:cNvSpPr/>
            <p:nvPr/>
          </p:nvSpPr>
          <p:spPr>
            <a:xfrm>
              <a:off x="3607950" y="266419"/>
              <a:ext cx="305545" cy="3574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37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26"/>
            <p:cNvSpPr txBox="1"/>
            <p:nvPr/>
          </p:nvSpPr>
          <p:spPr>
            <a:xfrm>
              <a:off x="3607950" y="337905"/>
              <a:ext cx="213882" cy="214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27"/>
            <p:cNvSpPr/>
            <p:nvPr/>
          </p:nvSpPr>
          <p:spPr>
            <a:xfrm>
              <a:off x="4040326" y="12759"/>
              <a:ext cx="1441251" cy="864750"/>
            </a:xfrm>
            <a:prstGeom prst="roundRect">
              <a:avLst>
                <a:gd name="adj" fmla="val 10000"/>
              </a:avLst>
            </a:prstGeom>
            <a:solidFill>
              <a:srgbClr val="4371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28"/>
            <p:cNvSpPr txBox="1"/>
            <p:nvPr/>
          </p:nvSpPr>
          <p:spPr>
            <a:xfrm>
              <a:off x="4065654" y="38087"/>
              <a:ext cx="1390595" cy="81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Promote Recycling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1310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Progress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642"/>
            <a:ext cx="9906000" cy="49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4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Design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blocking system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901521"/>
            <a:ext cx="9431542" cy="50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7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7449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Design of the Support Structure(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conveyor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714"/>
            <a:ext cx="9906000" cy="57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42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Progress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491"/>
            <a:ext cx="9813701" cy="52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3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06" y="175049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Progress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975"/>
            <a:ext cx="9906000" cy="53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6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73" y="184298"/>
            <a:ext cx="828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Motor Selection 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8607" y="1180341"/>
            <a:ext cx="8380390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Motors acquired include: 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 3" charset="2"/>
              <a:buChar char=""/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1 geared motor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 3" charset="2"/>
              <a:buChar char=""/>
              <a:defRPr/>
            </a:pPr>
            <a:r>
              <a:rPr lang="en-US" sz="18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3 Servo motors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273" y="2828836"/>
            <a:ext cx="7352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buClr>
                <a:srgbClr val="E78712"/>
              </a:buClr>
              <a:buNone/>
              <a:defRPr/>
            </a:pPr>
            <a:r>
              <a:rPr lang="en-GB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Individual testing </a:t>
            </a:r>
            <a:r>
              <a:rPr lang="en-GB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has been done.</a:t>
            </a:r>
          </a:p>
          <a:p>
            <a:pPr marL="0" indent="0" fontAlgn="auto">
              <a:buClr>
                <a:srgbClr val="E78712"/>
              </a:buClr>
              <a:buNone/>
              <a:defRPr/>
            </a:pPr>
            <a:r>
              <a:rPr lang="en-GB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motor coupler has been acquired.</a:t>
            </a:r>
            <a:endParaRPr lang="en-GB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88" y="3922958"/>
            <a:ext cx="2171700" cy="1919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0" y="3916017"/>
            <a:ext cx="2744564" cy="218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3538" y="759306"/>
            <a:ext cx="8915400" cy="541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Sensors acquired:</a:t>
            </a:r>
          </a:p>
          <a:p>
            <a:pPr fontAlgn="auto">
              <a:buClr>
                <a:srgbClr val="E78712"/>
              </a:buClr>
              <a:defRPr/>
            </a:pPr>
            <a:r>
              <a:rPr lang="en-GB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2 Capacitive sensors</a:t>
            </a:r>
          </a:p>
          <a:p>
            <a:pPr fontAlgn="auto">
              <a:buClr>
                <a:srgbClr val="E78712"/>
              </a:buClr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inductive sensor</a:t>
            </a:r>
          </a:p>
          <a:p>
            <a:pPr fontAlgn="auto">
              <a:buClr>
                <a:srgbClr val="E78712"/>
              </a:buClr>
              <a:defRPr/>
            </a:pPr>
            <a:r>
              <a:rPr lang="en-GB" baseline="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Phototransistor</a:t>
            </a:r>
          </a:p>
          <a:p>
            <a:pPr fontAlgn="auto">
              <a:buClr>
                <a:srgbClr val="E78712"/>
              </a:buClr>
              <a:defRPr/>
            </a:pPr>
            <a:r>
              <a:rPr lang="en-GB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Photoelectric Sensor</a:t>
            </a:r>
          </a:p>
          <a:p>
            <a:pPr fontAlgn="auto">
              <a:buClr>
                <a:srgbClr val="E78712"/>
              </a:buClr>
              <a:defRPr/>
            </a:pPr>
            <a:endParaRPr lang="en-GB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lang="en-GB" sz="2400" dirty="0" smtClean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lang="en-GB" sz="24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lang="en-GB" sz="2400" dirty="0" smtClean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lang="en-GB" sz="24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r>
              <a:rPr lang="en-GB" sz="2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Individual testing and fine tuning to detect the materials being sorted is ongoing.</a:t>
            </a:r>
            <a:endParaRPr lang="en-GB" sz="2400" baseline="0" dirty="0" smtClean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kumimoji="0" lang="en-GB" sz="1800" b="0" i="0" u="none" strike="noStrike" kern="1200" cap="none" spc="0" normalizeH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fontAlgn="auto">
              <a:buClr>
                <a:srgbClr val="E78712"/>
              </a:buClr>
              <a:buNone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3538" y="149290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defRPr/>
            </a:pPr>
            <a:r>
              <a:rPr lang="en-GB" b="1" u="sng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Detection Unit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3" y="759306"/>
            <a:ext cx="4739424" cy="38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39656" y="5571331"/>
            <a:ext cx="33082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100" dirty="0">
                <a:solidFill>
                  <a:schemeClr val="bg1"/>
                </a:solidFill>
              </a:rPr>
              <a:t>[http://www.effectofglobalwarming.com/]</a:t>
            </a:r>
          </a:p>
        </p:txBody>
      </p:sp>
      <p:sp>
        <p:nvSpPr>
          <p:cNvPr id="32" name="Rechteck 31"/>
          <p:cNvSpPr/>
          <p:nvPr/>
        </p:nvSpPr>
        <p:spPr>
          <a:xfrm>
            <a:off x="56456" y="2918068"/>
            <a:ext cx="1891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chemeClr val="bg1"/>
                </a:solidFill>
              </a:rPr>
              <a:t>[http://www.iea.org/]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456" y="0"/>
            <a:ext cx="4227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Problem Definition</a:t>
            </a:r>
            <a:endParaRPr kumimoji="0" lang="en-GB" sz="1800" b="1" i="0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6393" y="865203"/>
            <a:ext cx="3402957" cy="470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Tons of garbage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are produced around the school on a daily basis.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Prevailing systems that are  currently being used are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ineffective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Its from this data that the most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profitable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materials to recycle was decided upon.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71288" y="405867"/>
            <a:ext cx="4465995" cy="4946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21677" y="5112326"/>
            <a:ext cx="4793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1: Drainage System at the JKUAT Main gate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92008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053" y="0"/>
            <a:ext cx="2592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Objectives</a:t>
            </a:r>
            <a:endParaRPr kumimoji="0" lang="en-GB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919" y="907226"/>
            <a:ext cx="8915400" cy="5004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r>
              <a:rPr lang="en-US" sz="2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</a:t>
            </a:r>
            <a:r>
              <a:rPr kumimoji="0" lang="en-US" sz="2400" b="1" i="0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</a:rPr>
              <a:t>ain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</a:rPr>
              <a:t> </a:t>
            </a:r>
            <a:r>
              <a:rPr lang="en-US" sz="24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O</a:t>
            </a:r>
            <a:r>
              <a:rPr kumimoji="0" lang="en-US" sz="2400" b="1" i="0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</a:rPr>
              <a:t>bjective</a:t>
            </a:r>
            <a:r>
              <a:rPr lang="en-US" sz="2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:</a:t>
            </a:r>
            <a:endParaRPr kumimoji="0" lang="en-US" sz="2400" b="1" i="0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r>
              <a:rPr lang="en-US" sz="2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 design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fabricate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garbage waste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separation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sorting system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that will avail an avenue for the successful aggregation of recyclable waste for purposes of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recycling and reuse.</a:t>
            </a:r>
            <a:b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Specific Objectives: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design, fabricate and test a garbage separator that will provide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steady stream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of waste that is fed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one item at a time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the sorting system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while removing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unwanted particulate matter.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design, fabricate and test a garbage sorter that will successfully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identify and sort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waste as per the specified categories.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18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70354" y="828523"/>
            <a:ext cx="9450163" cy="5005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buClr>
                <a:srgbClr val="E78712"/>
              </a:buClr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waste sorting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is an important process that precedes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recycling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and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disposal.</a:t>
            </a:r>
          </a:p>
          <a:p>
            <a:pPr fontAlgn="auto">
              <a:buClr>
                <a:srgbClr val="E78712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It is estimated that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1.2 trillion kilograms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of waste are produced across the world yearly.</a:t>
            </a:r>
          </a:p>
          <a:p>
            <a:pPr lvl="0" fontAlgn="auto">
              <a:buClr>
                <a:srgbClr val="E78712"/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recycling has the ability to generate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13.5 billion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Kenya shillings in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revenue in Nairobi County.</a:t>
            </a: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lvl="0" indent="0" fontAlgn="auto">
              <a:buClr>
                <a:srgbClr val="E78712"/>
              </a:buClr>
              <a:buNone/>
              <a:defRPr/>
            </a:pPr>
            <a:endParaRPr kumimoji="0" lang="en-US" sz="1800" i="0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</a:endParaRPr>
          </a:p>
          <a:p>
            <a:pPr lvl="0" fontAlgn="auto">
              <a:buClr>
                <a:srgbClr val="E78712"/>
              </a:buClr>
              <a:defRPr/>
            </a:pP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At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end of this project, the following outcomes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were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expected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:</a:t>
            </a:r>
          </a:p>
          <a:p>
            <a:pPr marL="0" lvl="0" indent="0" fontAlgn="auto">
              <a:buClr>
                <a:srgbClr val="E78712"/>
              </a:buClr>
              <a:buNone/>
              <a:defRPr/>
            </a:pP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separation-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mechanism will work such that from a heap of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loaded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into the machine, itemization/</a:t>
            </a:r>
            <a:r>
              <a:rPr 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singularization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of the garbage will be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achieved.</a:t>
            </a: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sorting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-The sorting system will identify and categorize each garbage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item according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to the type of material.</a:t>
            </a:r>
          </a:p>
          <a:p>
            <a:pPr lvl="0" fontAlgn="auto">
              <a:buClr>
                <a:srgbClr val="E78712"/>
              </a:buClr>
              <a:buFont typeface="+mj-lt"/>
              <a:buAutoNum type="arabicPeriod"/>
              <a:defRPr/>
            </a:pP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integration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of the garbage separation and sorting system should be </a:t>
            </a:r>
            <a:r>
              <a:rPr lang="en-US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effective in sorting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garbage.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423" y="0"/>
            <a:ext cx="832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latin typeface="Century Gothic" panose="020B0502020202020204" pitchFamily="34" charset="0"/>
              </a:rPr>
              <a:t>Justification and Expected </a:t>
            </a:r>
            <a:r>
              <a:rPr lang="en-GB" sz="3600" b="1" dirty="0">
                <a:latin typeface="Century Gothic" panose="020B0502020202020204" pitchFamily="34" charset="0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854939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0813" y="0"/>
            <a:ext cx="398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Literature Review</a:t>
            </a:r>
            <a:endParaRPr kumimoji="0" lang="en-GB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74638" y="830481"/>
            <a:ext cx="9455893" cy="4418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4637" y="830481"/>
            <a:ext cx="7026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fontAlgn="auto">
              <a:buClr>
                <a:srgbClr val="E78712"/>
              </a:buClr>
              <a:buNone/>
              <a:defRPr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Material Recovery Facilities</a:t>
            </a:r>
            <a:endParaRPr lang="en-US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00" y="1359338"/>
            <a:ext cx="5330306" cy="3672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463" y="1476295"/>
            <a:ext cx="5032664" cy="3317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 3" charset="2"/>
              <a:buChar char="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The clean MRF and dirty MRF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Wingdings 3" charset="2"/>
              <a:buChar char=""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How do they do it?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Trommel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 separators/drum screens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Eddy current separator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Induction sorting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Capacitive sensing sorting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Near infrared sensors (NIR)</a:t>
            </a:r>
          </a:p>
          <a:p>
            <a:pPr marL="342900" lvl="0" indent="-34290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  <a:cs typeface="+mn-cs"/>
              </a:rPr>
              <a:t>X-ray technology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1252" y="5176358"/>
            <a:ext cx="1157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fontAlgn="auto"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Fig 2: MRF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9266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0813" y="0"/>
            <a:ext cx="398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Literature Review</a:t>
            </a:r>
            <a:endParaRPr kumimoji="0" lang="en-GB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74638" y="830481"/>
            <a:ext cx="9455893" cy="4418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4884" y="830481"/>
            <a:ext cx="8915400" cy="5293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Student Projects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lvl="0" indent="0" fontAlgn="auto">
              <a:buClr>
                <a:srgbClr val="E78712"/>
              </a:buClr>
              <a:buNone/>
            </a:pP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Fig 3:Automatic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Waste Separator(AWS)            Fig </a:t>
            </a:r>
            <a:r>
              <a:rPr lang="en-US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4: </a:t>
            </a: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intelligent waste separator(IWS).</a:t>
            </a:r>
          </a:p>
          <a:p>
            <a:pPr marL="0" lvl="0" indent="0" fontAlgn="auto">
              <a:buClr>
                <a:srgbClr val="E78712"/>
              </a:buClr>
              <a:buNone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Gap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Most of the these projects are designed to only sort the garbage if its only put into the garbage bin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one item at a time.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Char char=""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8712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47203"/>
            <a:ext cx="4212905" cy="3115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83" y="1024197"/>
            <a:ext cx="3706523" cy="33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31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8_Vortrag 130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8_Vortrag 1302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 typeface="Verdana" pitchFamily="34" charset="0"/>
          <a:buChar char="n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 typeface="Verdana" pitchFamily="34" charset="0"/>
          <a:buChar char="n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Vortrag 130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A1914"/>
        </a:accent1>
        <a:accent2>
          <a:srgbClr val="002F5C"/>
        </a:accent2>
        <a:accent3>
          <a:srgbClr val="FFFFFF"/>
        </a:accent3>
        <a:accent4>
          <a:srgbClr val="000000"/>
        </a:accent4>
        <a:accent5>
          <a:srgbClr val="FCABAA"/>
        </a:accent5>
        <a:accent6>
          <a:srgbClr val="002A53"/>
        </a:accent6>
        <a:hlink>
          <a:srgbClr val="81A7CD"/>
        </a:hlink>
        <a:folHlink>
          <a:srgbClr val="EDED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trag 1302 2">
        <a:dk1>
          <a:srgbClr val="808080"/>
        </a:dk1>
        <a:lt1>
          <a:srgbClr val="FFFFFF"/>
        </a:lt1>
        <a:dk2>
          <a:srgbClr val="00257E"/>
        </a:dk2>
        <a:lt2>
          <a:srgbClr val="FFFFFF"/>
        </a:lt2>
        <a:accent1>
          <a:srgbClr val="FA1914"/>
        </a:accent1>
        <a:accent2>
          <a:srgbClr val="FFFFFF"/>
        </a:accent2>
        <a:accent3>
          <a:srgbClr val="AAACC0"/>
        </a:accent3>
        <a:accent4>
          <a:srgbClr val="DADADA"/>
        </a:accent4>
        <a:accent5>
          <a:srgbClr val="FCABAA"/>
        </a:accent5>
        <a:accent6>
          <a:srgbClr val="E7E7E7"/>
        </a:accent6>
        <a:hlink>
          <a:srgbClr val="81A7CD"/>
        </a:hlink>
        <a:folHlink>
          <a:srgbClr val="EDED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1172</TotalTime>
  <Pages>1</Pages>
  <Words>1149</Words>
  <Application>Microsoft Office PowerPoint</Application>
  <PresentationFormat>A4 Paper (210x297 mm)</PresentationFormat>
  <Paragraphs>238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宋体</vt:lpstr>
      <vt:lpstr>宋体</vt:lpstr>
      <vt:lpstr>Arial</vt:lpstr>
      <vt:lpstr>Calibri</vt:lpstr>
      <vt:lpstr>Century Gothic</vt:lpstr>
      <vt:lpstr>Verdana</vt:lpstr>
      <vt:lpstr>Wingdings</vt:lpstr>
      <vt:lpstr>Wingdings 3</vt:lpstr>
      <vt:lpstr>8_Vortrag 1302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 Duisburg-Essen, SRS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0</dc:title>
  <dc:creator>Jackson Njiri</dc:creator>
  <cp:lastModifiedBy>Antony Kariuki</cp:lastModifiedBy>
  <cp:revision>3850</cp:revision>
  <cp:lastPrinted>2016-02-14T18:30:22Z</cp:lastPrinted>
  <dcterms:created xsi:type="dcterms:W3CDTF">2003-01-23T10:26:02Z</dcterms:created>
  <dcterms:modified xsi:type="dcterms:W3CDTF">2018-08-10T07:29:07Z</dcterms:modified>
</cp:coreProperties>
</file>